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 b="def" i="def"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 is a plain text language with formatting syntax designed so that it can be converted to HTML and many other formats.</a:t>
            </a:r>
          </a:p>
          <a:p>
            <a:pPr/>
          </a:p>
          <a:p>
            <a:pPr/>
            <a:r>
              <a:t>They are written using an extension of markdown syntax that enables R code to be embedded in them in a way which can later be executed.  </a:t>
            </a:r>
          </a:p>
          <a:p>
            <a:pPr/>
          </a:p>
          <a:p>
            <a:pPr/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hape 5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Shape 1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2" name="Shape 1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/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/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" name="Image"/>
          <p:cNvSpPr/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/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" name="Image"/>
          <p:cNvSpPr/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9" name="Image"/>
          <p:cNvSpPr/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3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eek.org/" TargetMode="External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s://www.statmethods.net/r-tutorial/index.html" TargetMode="External"/><Relationship Id="rId6" Type="http://schemas.openxmlformats.org/officeDocument/2006/relationships/hyperlink" Target="https://github.com/trending/r" TargetMode="External"/><Relationship Id="rId7" Type="http://schemas.openxmlformats.org/officeDocument/2006/relationships/hyperlink" Target="https://blog.revolutionanalytics.com/" TargetMode="External"/><Relationship Id="rId8" Type="http://schemas.openxmlformats.org/officeDocument/2006/relationships/hyperlink" Target="https://stackoverflow.com/questions/tagged/r" TargetMode="External"/><Relationship Id="rId9" Type="http://schemas.openxmlformats.org/officeDocument/2006/relationships/hyperlink" Target="https://www.r-graph-gallery.com/" TargetMode="External"/><Relationship Id="rId10" Type="http://schemas.openxmlformats.org/officeDocument/2006/relationships/hyperlink" Target="http://r-statistics.co/Top50-Ggplot2-Visualizations-MasterList-R-Code.html" TargetMode="External"/><Relationship Id="rId11" Type="http://schemas.openxmlformats.org/officeDocument/2006/relationships/hyperlink" Target="https://www.r-bloggers.com/best-books-to-learn-r-programming/" TargetMode="External"/><Relationship Id="rId12" Type="http://schemas.openxmlformats.org/officeDocument/2006/relationships/hyperlink" Target="https://www.datacamp.com/" TargetMode="External"/><Relationship Id="rId13" Type="http://schemas.openxmlformats.org/officeDocument/2006/relationships/hyperlink" Target="https://www.codecademy.com/" TargetMode="External"/><Relationship Id="rId14" Type="http://schemas.openxmlformats.org/officeDocument/2006/relationships/hyperlink" Target="https://www.coursera.org/" TargetMode="External"/><Relationship Id="rId15" Type="http://schemas.openxmlformats.org/officeDocument/2006/relationships/hyperlink" Target="https://www.r-project.or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hyperlink" Target="https://rstudio.com/resources/cheatsheets/" TargetMode="External"/><Relationship Id="rId4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tudio.com/resources/cheatsheets/" TargetMode="External"/><Relationship Id="rId3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s://heads.ku.dk/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s://datalab.science.ku.dk/" TargetMode="External"/><Relationship Id="rId8" Type="http://schemas.openxmlformats.org/officeDocument/2006/relationships/image" Target="../media/image5.jpeg"/><Relationship Id="rId9" Type="http://schemas.openxmlformats.org/officeDocument/2006/relationships/image" Target="../media/image2.png"/><Relationship Id="rId10" Type="http://schemas.openxmlformats.org/officeDocument/2006/relationships/image" Target="../media/image6.jpeg"/><Relationship Id="rId11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rianward1428.medium.com/introduction-to-tidyverse-7b3dbf2337d5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://www.rstudio.com/download" TargetMode="External"/><Relationship Id="rId5" Type="http://schemas.openxmlformats.org/officeDocument/2006/relationships/hyperlink" Target="https://github.com/Center-for-Health-Data-Science/FromExceltoR" TargetMode="External"/><Relationship Id="rId6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thda.com/english/" TargetMode="Externa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web/packages/lme4/vignettes/lmer.pdf" TargetMode="External"/><Relationship Id="rId3" Type="http://schemas.openxmlformats.org/officeDocument/2006/relationships/hyperlink" Target="https://cran.microsoft.com/snapshot/2017-08-01/web/packages/sjPlot/vignettes/sjplmer.html" TargetMode="External"/><Relationship Id="rId4" Type="http://schemas.openxmlformats.org/officeDocument/2006/relationships/hyperlink" Target="https://cran.r-project.org/web/packages/glmmTMB/index.html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13.jpeg"/><Relationship Id="rId8" Type="http://schemas.openxmlformats.org/officeDocument/2006/relationships/hyperlink" Target="https://cran.r-project.org/web/packages/glmnet/glmnet.pdf" TargetMode="External"/><Relationship Id="rId9" Type="http://schemas.openxmlformats.org/officeDocument/2006/relationships/hyperlink" Target="https://cran.r-project.org/web/packages/elasticnet/elasticnet.pdf" TargetMode="External"/><Relationship Id="rId10" Type="http://schemas.openxmlformats.org/officeDocument/2006/relationships/hyperlink" Target="https://www.datacamp.com/community/tutorials/tutorial-ridge-lasso-elastic-net" TargetMode="External"/><Relationship Id="rId11" Type="http://schemas.openxmlformats.org/officeDocument/2006/relationships/hyperlink" Target="https://rviews.rstudio.com/2017/09/25/survival-analysis-with-r/" TargetMode="External"/><Relationship Id="rId12" Type="http://schemas.openxmlformats.org/officeDocument/2006/relationships/hyperlink" Target="https://cran.r-project.org/web/packages/survminer/survminer.pdf" TargetMode="External"/><Relationship Id="rId13" Type="http://schemas.openxmlformats.org/officeDocument/2006/relationships/hyperlink" Target="https://rpkgs.datanovia.com/survminer/" TargetMode="External"/><Relationship Id="rId14" Type="http://schemas.openxmlformats.org/officeDocument/2006/relationships/image" Target="../media/image1.gif"/><Relationship Id="rId15" Type="http://schemas.openxmlformats.org/officeDocument/2006/relationships/hyperlink" Target="https://cran.r-project.org/web/packages/Epi/index.html" TargetMode="External"/><Relationship Id="rId16" Type="http://schemas.openxmlformats.org/officeDocument/2006/relationships/hyperlink" Target="https://rviews.rstudio.com/2020/03/05/covid-19-epidemiology-with-r/" TargetMode="External"/><Relationship Id="rId17" Type="http://schemas.openxmlformats.org/officeDocument/2006/relationships/hyperlink" Target="https://cran.r-project.org/web/packages/incidence/vignettes/customize_plot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0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andr.com/blog/clustering-analysis-k-means-and-hierarchical-clustering-by-hand-and-in-r/" TargetMode="External"/><Relationship Id="rId3" Type="http://schemas.openxmlformats.org/officeDocument/2006/relationships/hyperlink" Target="https://amices.org/mice/" TargetMode="External"/><Relationship Id="rId4" Type="http://schemas.openxmlformats.org/officeDocument/2006/relationships/hyperlink" Target="https://plotly-r.com/d-charts.html" TargetMode="External"/><Relationship Id="rId5" Type="http://schemas.openxmlformats.org/officeDocument/2006/relationships/hyperlink" Target="https://keras.rstudio.com/" TargetMode="External"/><Relationship Id="rId6" Type="http://schemas.openxmlformats.org/officeDocument/2006/relationships/hyperlink" Target="https://tensorflow.rstudio.com/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s://lgatto.github.io/IntroMachineLearningWithR/an-introduction-to-machine-learning-with-r.html" TargetMode="External"/><Relationship Id="rId9" Type="http://schemas.openxmlformats.org/officeDocument/2006/relationships/image" Target="../media/image1.tif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-regensburg.de/medizin/epidemiologie-praeventivmedizin/genetische-epidemiologie/software/" TargetMode="External"/><Relationship Id="rId3" Type="http://schemas.openxmlformats.org/officeDocument/2006/relationships/hyperlink" Target="http://www.bioconductor.org/packages/release/BiocViews.html#___RNASeq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14.jpeg"/><Relationship Id="rId13" Type="http://schemas.openxmlformats.org/officeDocument/2006/relationships/hyperlink" Target="http://www.bioconductor.org/packages/release/BiocViews.html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5.jpeg"/><Relationship Id="rId5" Type="http://schemas.openxmlformats.org/officeDocument/2006/relationships/image" Target="../media/image57.png"/><Relationship Id="rId6" Type="http://schemas.openxmlformats.org/officeDocument/2006/relationships/image" Target="../media/image16.jpeg"/><Relationship Id="rId7" Type="http://schemas.openxmlformats.org/officeDocument/2006/relationships/image" Target="../media/image58.png"/><Relationship Id="rId8" Type="http://schemas.openxmlformats.org/officeDocument/2006/relationships/hyperlink" Target="https://github.com/briandconnelly/pushoverr" TargetMode="External"/><Relationship Id="rId9" Type="http://schemas.openxmlformats.org/officeDocument/2006/relationships/image" Target="../media/image59.png"/><Relationship Id="rId10" Type="http://schemas.openxmlformats.org/officeDocument/2006/relationships/hyperlink" Target="https://mc-stan.org/users/interfaces/rstan" TargetMode="External"/><Relationship Id="rId11" Type="http://schemas.openxmlformats.org/officeDocument/2006/relationships/hyperlink" Target="https://keras.rstudio.com/" TargetMode="External"/><Relationship Id="rId12" Type="http://schemas.openxmlformats.org/officeDocument/2006/relationships/hyperlink" Target="https://tensorflow.rstudio.com/" TargetMode="External"/><Relationship Id="rId13" Type="http://schemas.openxmlformats.org/officeDocument/2006/relationships/hyperlink" Target="https://plotly-r.com/d-charts.html" TargetMode="External"/><Relationship Id="rId14" Type="http://schemas.openxmlformats.org/officeDocument/2006/relationships/image" Target="../media/image60.png"/><Relationship Id="rId15" Type="http://schemas.openxmlformats.org/officeDocument/2006/relationships/image" Target="../media/image2.gif"/><Relationship Id="rId16" Type="http://schemas.openxmlformats.org/officeDocument/2006/relationships/hyperlink" Target="https://gganimate.com/articles/gganimate.html" TargetMode="External"/><Relationship Id="rId17" Type="http://schemas.openxmlformats.org/officeDocument/2006/relationships/hyperlink" Target="https://shiny.rstudio.com/" TargetMode="External"/><Relationship Id="rId18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000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6000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>
            <a:extLst/>
          </a:blip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>
            <a:extLst/>
          </a:blip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fill="norm" stroke="1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flipH="1" rot="16200000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58" name="Oval 14"/>
            <p:cNvSpPr/>
            <p:nvPr/>
          </p:nvSpPr>
          <p:spPr>
            <a:xfrm flipH="1" rot="16200000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flipH="1" rot="16200000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1" name="Oval 15"/>
            <p:cNvSpPr/>
            <p:nvPr/>
          </p:nvSpPr>
          <p:spPr>
            <a:xfrm flipH="1" rot="16200000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68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1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4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77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flipH="1" rot="16200000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480" name="Oval 17"/>
            <p:cNvSpPr/>
            <p:nvPr/>
          </p:nvSpPr>
          <p:spPr>
            <a:xfrm flipH="1" rot="16200000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  <a:endParaRPr b="1"/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  <a:endParaRPr b="1"/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algn="r">
                <a:defRPr i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fill="norm" stroke="1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2E5378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5000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b="1" sz="30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  <a:p>
                  <a:pPr algn="r">
                    <a:defRPr b="1"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 invalidUrl="" action="" tgtFrame="" tooltip="" history="1" highlightClick="0" endSnd="0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9" grpId="3"/>
      <p:bldP build="whole" bldLvl="1" animBg="1" rev="0" advAuto="0" spid="568" grpId="4"/>
      <p:bldP build="whole" bldLvl="1" animBg="1" rev="0" advAuto="0" spid="555" grpId="2"/>
      <p:bldP build="whole" bldLvl="1" animBg="1" rev="0" advAuto="0" spid="563" grpId="1"/>
      <p:bldP build="whole" bldLvl="1" animBg="1" rev="0" advAuto="0" spid="587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i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  <a:endParaRPr b="1"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i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2"/>
      <p:bldP build="whole" bldLvl="1" animBg="1" rev="0" advAuto="0" spid="614" grpId="3"/>
      <p:bldP build="whole" bldLvl="1" animBg="1" rev="0" advAuto="0" spid="6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</a:t>
              </a:r>
              <a:r>
                <a:t>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 invalidUrl="" action="" tgtFrame="" tooltip="" history="1" highlightClick="0" endSnd="0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 invalidUrl="" action="" tgtFrame="" tooltip="" history="1" highlightClick="0" endSnd="0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 invalidUrl="" action="" tgtFrame="" tooltip="" history="1" highlightClick="0" endSnd="0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 invalidUrl="" action="" tgtFrame="" tooltip="" history="1" highlightClick="0" endSnd="0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fill="norm" stroke="1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fill="norm" stroke="1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52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5" invalidUrl="" action="" tgtFrame="" tooltip="" history="1" highlightClick="0" endSnd="0"/>
              </a:rPr>
              <a:t>https://www.r-project.org/</a:t>
            </a:r>
          </a:p>
        </p:txBody>
      </p:sp>
      <p:sp>
        <p:nvSpPr>
          <p:cNvPr id="653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flipH="1" rot="5400000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Скругленный прямоугольник 7"/>
          <p:cNvSpPr/>
          <p:nvPr/>
        </p:nvSpPr>
        <p:spPr>
          <a:xfrm flipH="1" rot="5400000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7" name="Скругленный прямоугольник 85"/>
          <p:cNvSpPr/>
          <p:nvPr/>
        </p:nvSpPr>
        <p:spPr>
          <a:xfrm flipH="1" rot="5400000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8" name="Скругленный прямоугольник 86"/>
          <p:cNvSpPr/>
          <p:nvPr/>
        </p:nvSpPr>
        <p:spPr>
          <a:xfrm flipH="1" rot="5400000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59" name="Скругленный прямоугольник 88"/>
          <p:cNvSpPr/>
          <p:nvPr/>
        </p:nvSpPr>
        <p:spPr>
          <a:xfrm flipH="1" rot="5400000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660" name="Прямоугольник 80"/>
          <p:cNvSpPr/>
          <p:nvPr/>
        </p:nvSpPr>
        <p:spPr>
          <a:xfrm flipH="1" rot="5400000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1" name="Овал 4"/>
          <p:cNvSpPr/>
          <p:nvPr/>
        </p:nvSpPr>
        <p:spPr>
          <a:xfrm flipH="1" rot="5400000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2" name="Овал 81"/>
          <p:cNvSpPr/>
          <p:nvPr/>
        </p:nvSpPr>
        <p:spPr>
          <a:xfrm flipH="1" rot="5400000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3" name="Овал 82"/>
          <p:cNvSpPr/>
          <p:nvPr/>
        </p:nvSpPr>
        <p:spPr>
          <a:xfrm flipH="1" rot="5400000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4" name="Овал 83"/>
          <p:cNvSpPr/>
          <p:nvPr/>
        </p:nvSpPr>
        <p:spPr>
          <a:xfrm flipH="1" rot="5400000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flipH="1" rot="5400000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30" name="Овал 4"/>
          <p:cNvSpPr/>
          <p:nvPr/>
        </p:nvSpPr>
        <p:spPr>
          <a:xfrm flipH="1" rot="5400000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1" name="Овал 81"/>
          <p:cNvSpPr/>
          <p:nvPr/>
        </p:nvSpPr>
        <p:spPr>
          <a:xfrm flipH="1" rot="5400000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2" name="Овал 82"/>
          <p:cNvSpPr/>
          <p:nvPr/>
        </p:nvSpPr>
        <p:spPr>
          <a:xfrm flipH="1" rot="5400000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3" name="Овал 83"/>
          <p:cNvSpPr/>
          <p:nvPr/>
        </p:nvSpPr>
        <p:spPr>
          <a:xfrm flipH="1" rot="5400000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flipH="1" rot="5400000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0" name="Скругленный прямоугольник 88"/>
          <p:cNvSpPr/>
          <p:nvPr/>
        </p:nvSpPr>
        <p:spPr>
          <a:xfrm flipH="1" rot="5400000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1" name="Скругленный прямоугольник 88"/>
          <p:cNvSpPr/>
          <p:nvPr/>
        </p:nvSpPr>
        <p:spPr>
          <a:xfrm flipH="1" rot="5400000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2" name="Скругленный прямоугольник 88"/>
          <p:cNvSpPr/>
          <p:nvPr/>
        </p:nvSpPr>
        <p:spPr>
          <a:xfrm flipH="1" rot="5400000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743" name="Овал 83"/>
          <p:cNvSpPr/>
          <p:nvPr/>
        </p:nvSpPr>
        <p:spPr>
          <a:xfrm flipH="1" rot="5400000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flipH="1" rot="5400000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flipH="1" rot="5400000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b="1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337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7" grpId="1"/>
      <p:bldP build="whole" bldLvl="1" animBg="1" rev="0" advAuto="0" spid="8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>
            <a:extLst/>
          </a:blip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>
            <a:extLst/>
          </a:blip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>
            <a:extLst/>
          </a:blip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  <a:endParaRPr>
              <a:solidFill>
                <a:srgbClr val="DA8522">
                  <a:alpha val="76291"/>
                </a:srgbClr>
              </a:solidFill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b="1"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b="1" sz="4200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fill="norm" stroke="1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fill="norm" stroke="1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fill="norm" stroke="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fill="norm" stroke="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 startAt="1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 invalidUrl="" action="" tgtFrame="" tooltip="" history="1" highlightClick="0" endSnd="0"/>
              </a:rPr>
              <a:t>https://rstudio.com/resources/cheatsheets/</a:t>
            </a:r>
            <a:r>
              <a:t> </a:t>
            </a:r>
          </a:p>
          <a:p>
            <a:pPr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4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 startAt="1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5625" indent="-555625">
              <a:buSzPct val="100000"/>
              <a:buAutoNum type="arabicPeriod" startAt="2"/>
              <a:defRPr b="1"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1" grpId="1"/>
      <p:bldP build="whole" bldLvl="1" animBg="1" rev="0" advAuto="0" spid="95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  <a:extLst/>
          </a:blip>
          <a:srcRect l="0"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lvl="1" marL="91417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>
            <a:extLst/>
          </a:blip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 invalidUrl="" action="" tgtFrame="" tooltip="" history="1" highlightClick="0" endSnd="0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pPr/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 invalidUrl="" action="" tgtFrame="" tooltip="" history="1" highlightClick="0" endSnd="0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2989" r="0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7" name="Google Shape;376;p8" descr="Google Shape;376;p8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0"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>
            <a:extLst/>
          </a:blip>
          <a:srcRect l="8" t="0" r="0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457200" dist="101600" dir="270000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i="1" sz="2100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647" t="52361" r="66846" b="0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663" t="52165" r="16729" b="0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3396" t="52133" r="0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396" t="4125" r="0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63500" dir="540000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b="1" sz="2900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000">
                  <a:solidFill>
                    <a:srgbClr val="93B08E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fill="norm" stroke="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flipH="1" rot="10800000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fill="norm" stroke="1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fill="norm" stroke="1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fill="norm" stroke="1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fill="norm" stroke="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b="1" sz="7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pPr/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</a:p>
            <a:p>
              <a:pPr algn="ctr">
                <a:defRPr i="1" sz="29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i="1"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b="1" sz="2400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b="1" sz="2400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400"/>
              <a:t>mutate(new_name = f(column))</a:t>
            </a:r>
            <a:endParaRPr b="0" sz="2400"/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b="0" sz="240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b="1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b="0"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sz="2300"/>
              <a:t>Any arithmetic or logical operations, </a:t>
            </a:r>
            <a:r>
              <a:rPr b="0" sz="2400"/>
              <a:t>between(), near()</a:t>
            </a:r>
            <a:endParaRPr b="0" sz="240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57200" dist="101600" dir="270000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fill="norm" stroke="1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flipH="1" rot="5400000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flipH="1" rot="5400000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1" name="Freeform 26"/>
              <p:cNvSpPr/>
              <p:nvPr/>
            </p:nvSpPr>
            <p:spPr>
              <a:xfrm flipH="1" rot="5400000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2" name="Oval 27"/>
              <p:cNvSpPr/>
              <p:nvPr/>
            </p:nvSpPr>
            <p:spPr>
              <a:xfrm flipH="1" rot="5400000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flipH="1" rot="5400000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flipH="1" rot="5400000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sx="100000" sy="100000" kx="0" ky="0" algn="b" rotWithShape="0" blurRad="457200" dist="101600" dir="270000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flipH="1" rot="5400000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flipH="1" rot="5400000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flipH="1" rot="5400000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7" name="Oval 24"/>
              <p:cNvSpPr/>
              <p:nvPr/>
            </p:nvSpPr>
            <p:spPr>
              <a:xfrm flipH="1" rot="5400000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flipH="1" rot="5400000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flipH="1" rot="5400000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4" name="Oval 21"/>
              <p:cNvSpPr/>
              <p:nvPr/>
            </p:nvSpPr>
            <p:spPr>
              <a:xfrm flipH="1" rot="5400000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flipH="1" rot="5400000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flipH="1" rot="5400000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sx="100000" sy="100000" kx="0" ky="0" algn="b" rotWithShape="0" blurRad="457200" dist="101600" dir="270000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1" name="Oval 21"/>
              <p:cNvSpPr/>
              <p:nvPr/>
            </p:nvSpPr>
            <p:spPr>
              <a:xfrm flipH="1" rot="5400000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277" name="Oval 21"/>
            <p:cNvSpPr/>
            <p:nvPr/>
          </p:nvSpPr>
          <p:spPr>
            <a:xfrm flipH="1" rot="5400000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83" name="plot1.pdf" descr="plot1.pdf"/>
          <p:cNvPicPr>
            <a:picLocks noChangeAspect="0"/>
          </p:cNvPicPr>
          <p:nvPr/>
        </p:nvPicPr>
        <p:blipFill>
          <a:blip r:embed="rId4">
            <a:extLst/>
          </a:blip>
          <a:srcRect l="2080" t="0" r="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 noChangeAspect="0"/>
          </p:cNvPicPr>
          <p:nvPr/>
        </p:nvPicPr>
        <p:blipFill>
          <a:blip r:embed="rId5">
            <a:extLst/>
          </a:blip>
          <a:srcRect l="2494" t="0" r="0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 noChangeAspect="0"/>
            </p:cNvPicPr>
            <p:nvPr/>
          </p:nvPicPr>
          <p:blipFill>
            <a:blip r:embed="rId6">
              <a:extLst/>
            </a:blip>
            <a:srcRect l="2388" t="0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89" name="plot5.pdf" descr="plot5.pdf"/>
            <p:cNvPicPr>
              <a:picLocks noChangeAspect="0"/>
            </p:cNvPicPr>
            <p:nvPr/>
          </p:nvPicPr>
          <p:blipFill>
            <a:blip r:embed="rId7">
              <a:extLst/>
            </a:blip>
            <a:srcRect l="2454" t="0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5" grpId="7"/>
      <p:bldP build="whole" bldLvl="1" animBg="1" rev="0" advAuto="0" spid="1246" grpId="1"/>
      <p:bldP build="whole" bldLvl="1" animBg="1" rev="0" advAuto="0" spid="1280" grpId="8"/>
      <p:bldP build="whole" bldLvl="1" animBg="1" rev="0" advAuto="0" spid="1254" grpId="2"/>
      <p:bldP build="whole" bldLvl="1" animBg="1" rev="0" advAuto="0" spid="1290" grpId="9"/>
      <p:bldP build="whole" bldLvl="1" animBg="1" rev="0" advAuto="0" spid="1284" grpId="4"/>
      <p:bldP build="whole" bldLvl="1" animBg="1" rev="0" advAuto="0" spid="1268" grpId="5"/>
      <p:bldP build="whole" bldLvl="1" animBg="1" rev="0" advAuto="0" spid="1261" grpId="3"/>
      <p:bldP build="whole" bldLvl="1" animBg="1" rev="0" advAuto="0" spid="1287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fill="norm" stroke="1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7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5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3" name="Freeform 40"/>
              <p:cNvSpPr/>
              <p:nvPr/>
            </p:nvSpPr>
            <p:spPr>
              <a:xfrm flipH="1" rot="10800000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fill="norm" stroke="1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762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5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9" grpId="1"/>
      <p:bldP build="whole" bldLvl="1" animBg="1" rev="0" advAuto="0" spid="142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  <a:extLst/>
          </a:blip>
          <a:srcRect l="0" t="105" r="0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fill="norm" stroke="1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fill="norm" stroke="1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fill="norm" stroke="1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 invalidUrl="" action="" tgtFrame="" tooltip="" history="1" highlightClick="0" endSnd="0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 invalidUrl="" action="" tgtFrame="" tooltip="" history="1" highlightClick="0" endSnd="0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b="1" sz="2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fill="norm" stroke="1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fill="norm" stroke="1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4" grpId="2"/>
      <p:bldP build="whole" bldLvl="1" animBg="1" rev="0" advAuto="0" spid="149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01" r="0" b="0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9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0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>
            <a:extLst/>
          </a:blip>
          <a:srcRect l="9274" t="5556" r="0" b="0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75" name="Group"/>
          <p:cNvGrpSpPr/>
          <p:nvPr/>
        </p:nvGrpSpPr>
        <p:grpSpPr>
          <a:xfrm>
            <a:off x="7296486" y="1119252"/>
            <a:ext cx="10309241" cy="2311737"/>
            <a:chOff x="0" y="0"/>
            <a:chExt cx="10309239" cy="2311735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98217" y="0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https://rstudio.com/wp-content/uploads/2016/03/rmarkdown-cheatsheet-2.0.pdf</a:t>
              </a:r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lvl="1" marL="1352020" indent="-463020">
              <a:buSzPct val="100000"/>
              <a:buAutoNum type="arabicPeriod" startAt="1"/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fill="norm" stroke="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7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1" name="Freeform 16"/>
          <p:cNvSpPr/>
          <p:nvPr/>
        </p:nvSpPr>
        <p:spPr>
          <a:xfrm flipH="1" rot="10800000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 invalidUrl="" action="" tgtFrame="" tooltip="" history="1" highlightClick="0" endSnd="0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6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>
            <a:extLst/>
          </a:blip>
          <a:srcRect l="11902" t="0" r="0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b="1" sz="15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flipH="1" rot="10800000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flipH="1" rot="10800000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flipH="1" rot="10800000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flipH="1" rot="10800000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b="1" sz="15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0" grpId="1"/>
      <p:bldP build="whole" bldLvl="1" animBg="1" rev="0" advAuto="0" spid="1704" grpId="2"/>
      <p:bldP build="whole" bldLvl="1" animBg="1" rev="0" advAuto="0" spid="1708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3" name="Oval 16"/>
          <p:cNvSpPr/>
          <p:nvPr/>
        </p:nvSpPr>
        <p:spPr>
          <a:xfrm flipH="1" rot="5400000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pc="225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anova(model2, model1)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pc="-96"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pc="-200"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pc="-96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9643" t="0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fill="norm" stroke="1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fill="norm" stroke="1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fill="norm" stroke="1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sx="100000" sy="100000" kx="0" ky="0" algn="b" rotWithShape="0" blurRad="50800" dist="101600" dir="540000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b="1" sz="24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29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50800" dir="540000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b="1" sz="11000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 invalidUrl="" action="" tgtFrame="" tooltip="" history="1" highlightClick="0" endSnd="0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 invalidUrl="" action="" tgtFrame="" tooltip="" history="1" highlightClick="0" endSnd="0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>
            <a:extLst/>
          </a:blip>
          <a:srcRect l="13247" t="9011" r="0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 noChangeAspect="0"/>
          </p:cNvPicPr>
          <p:nvPr/>
        </p:nvPicPr>
        <p:blipFill>
          <a:blip r:embed="rId6">
            <a:extLst/>
          </a:blip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>
            <a:extLst/>
          </a:blip>
          <a:srcRect l="18656" t="0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 invalidUrl="" action="" tgtFrame="" tooltip="" history="1" highlightClick="0" endSnd="0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 invalidUrl="" action="" tgtFrame="" tooltip="" history="1" highlightClick="0" endSnd="0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 invalidUrl="" action="" tgtFrame="" tooltip="" history="1" highlightClick="0" endSnd="0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>
            <a:extLst/>
          </a:blip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flipH="1" rot="20760000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" name="Triangle"/>
          <p:cNvSpPr/>
          <p:nvPr/>
        </p:nvSpPr>
        <p:spPr>
          <a:xfrm flipH="1" rot="20760000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>
            <a:extLst/>
          </a:blip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>
            <a:extLst/>
          </a:blip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>
            <a:extLst/>
          </a:blip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>
            <a:extLst/>
          </a:blip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>
            <a:extLst/>
          </a:blip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" name="Rounded Rectangle"/>
            <p:cNvSpPr/>
            <p:nvPr/>
          </p:nvSpPr>
          <p:spPr>
            <a:xfrm flipH="1" rot="2700000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Rounded Rectangle"/>
            <p:cNvSpPr/>
            <p:nvPr/>
          </p:nvSpPr>
          <p:spPr>
            <a:xfrm flipH="1" rot="18900000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>
            <a:extLst/>
          </a:blip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 invalidUrl="" action="" tgtFrame="" tooltip="" history="1" highlightClick="0" endSnd="0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10985" t="8412" r="0" b="0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32" t="0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8213" r="0" b="0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0" t="0" r="0"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l="12840" t="3444" r="0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>
            <a:extLst/>
          </a:blip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 invalidUrl="" action="" tgtFrame="" tooltip="" history="1" highlightClick="0" endSnd="0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pPr/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b="1"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6" t="0" r="0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165" t="0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978" t="0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8898" t="0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7079" t="0" r="0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>
            <a:extLst/>
          </a:blip>
          <a:srcRect l="3259" t="0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 invalidUrl="" action="" tgtFrame="" tooltip="" history="1" highlightClick="0" endSnd="0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>
            <a:extLst/>
          </a:blip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0" t="0"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>
            <a:extLst/>
          </a:blip>
          <a:srcRect l="29625" t="82186" r="35235" b="0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>
            <a:extLst/>
          </a:blip>
          <a:srcRect l="0"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>
            <a:extLst/>
          </a:blip>
          <a:srcRect l="0" t="8826" r="0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>
            <a:extLst/>
          </a:blip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 invalidUrl="" action="" tgtFrame="" tooltip="" history="1" highlightClick="0" endSnd="0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>
            <a:extLst/>
          </a:blip>
          <a:srcRect l="0" t="25610" r="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 invalidUrl="" action="" tgtFrame="" tooltip="" history="1" highlightClick="0" endSnd="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 invalidUrl="" action="" tgtFrame="" tooltip="" history="1" highlightClick="0" endSnd="0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 invalidUrl="" action="" tgtFrame="" tooltip="" history="1" highlightClick="0" endSnd="0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 invalidUrl="" action="" tgtFrame="" tooltip="" history="1" highlightClick="0" endSnd="0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>
            <a:extLst/>
          </a:blip>
          <a:srcRect l="0" t="6587" r="0" b="0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74" name="view_follow.gif" descr="view_follow.gif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 invalidUrl="" action="" tgtFrame="" tooltip="" history="1" highlightClick="0" endSnd="0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 invalidUrl="" action="" tgtFrame="" tooltip="" history="1" highlightClick="0" endSnd="0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>
            <a:extLst/>
          </a:blip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  <a:extLst/>
          </a:blip>
          <a:srcRect l="0"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  <a:extLst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fill="norm" stroke="1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fill="norm" stroke="1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fill="norm" stroke="1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fill="norm" stroke="1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fill="norm" stroke="1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fill="norm" stroke="1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fill="norm" stroke="1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fill="norm" stroke="1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fill="norm" stroke="1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fill="norm" stroke="1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1" name="Shape"/>
          <p:cNvSpPr/>
          <p:nvPr/>
        </p:nvSpPr>
        <p:spPr>
          <a:xfrm flipH="1" rot="16200000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C++, Python, git/github, markdown</a:t>
            </a:r>
          </a:p>
          <a:p>
            <a:pPr lvl="1" marL="91417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00000"/>
              <a:buChar char="•"/>
              <a:defRPr b="1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EASY 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fill="norm" stroke="1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fill="norm" stroke="1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fill="norm" stroke="1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fill="norm" stroke="1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fill="norm" stroke="1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fill="norm" stroke="1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fill="norm" stroke="1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fill="norm" stroke="1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fill="norm" stroke="1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5"/>
      <p:bldP build="whole" bldLvl="1" animBg="1" rev="0" advAuto="0" spid="281" grpId="9"/>
      <p:bldP build="whole" bldLvl="1" animBg="1" rev="0" advAuto="0" spid="291" grpId="17"/>
      <p:bldP build="whole" bldLvl="1" animBg="1" rev="0" advAuto="0" spid="278" grpId="6"/>
      <p:bldP build="whole" bldLvl="1" animBg="1" rev="0" advAuto="0" spid="272" grpId="20"/>
      <p:bldP build="whole" bldLvl="1" animBg="1" rev="0" advAuto="0" spid="296" grpId="27"/>
      <p:bldP build="whole" bldLvl="1" animBg="1" rev="0" advAuto="0" spid="260" grpId="2"/>
      <p:bldP build="whole" bldLvl="1" animBg="1" rev="0" advAuto="0" spid="309" grpId="11"/>
      <p:bldP build="whole" bldLvl="1" animBg="1" rev="0" advAuto="0" spid="286" grpId="3"/>
      <p:bldP build="whole" bldLvl="1" animBg="1" rev="0" advAuto="0" spid="290" grpId="12"/>
      <p:bldP build="whole" bldLvl="1" animBg="1" rev="0" advAuto="0" spid="288" grpId="7"/>
      <p:bldP build="whole" bldLvl="1" animBg="1" rev="0" advAuto="0" spid="269" grpId="19"/>
      <p:bldP build="whole" bldLvl="1" animBg="1" rev="0" advAuto="0" spid="303" grpId="23"/>
      <p:bldP build="whole" bldLvl="1" animBg="1" rev="0" advAuto="0" spid="284" grpId="10"/>
      <p:bldP build="whole" bldLvl="1" animBg="1" rev="0" advAuto="0" spid="263" grpId="14"/>
      <p:bldP build="whole" bldLvl="1" animBg="1" rev="0" advAuto="0" spid="259" grpId="1"/>
      <p:bldP build="whole" bldLvl="1" animBg="1" rev="0" advAuto="0" spid="289" grpId="13"/>
      <p:bldP build="whole" bldLvl="1" animBg="1" rev="0" advAuto="0" spid="300" grpId="25"/>
      <p:bldP build="whole" bldLvl="1" animBg="1" rev="0" advAuto="0" spid="292" grpId="18"/>
      <p:bldP build="whole" bldLvl="1" animBg="1" rev="0" advAuto="0" spid="306" grpId="24"/>
      <p:bldP build="whole" bldLvl="1" animBg="1" rev="0" advAuto="0" spid="293" grpId="22"/>
      <p:bldP build="whole" bldLvl="1" animBg="1" rev="0" advAuto="0" spid="287" grpId="8"/>
      <p:bldP build="whole" bldLvl="1" animBg="1" rev="0" advAuto="0" spid="294" grpId="21"/>
      <p:bldP build="whole" bldLvl="1" animBg="1" rev="0" advAuto="0" spid="312" grpId="16"/>
      <p:bldP build="whole" bldLvl="1" animBg="1" rev="0" advAuto="0" spid="297" grpId="26"/>
      <p:bldP build="whole" bldLvl="1" animBg="1" rev="0" advAuto="0" spid="285" grpId="4"/>
      <p:bldP build="whole" bldLvl="1" animBg="1" rev="0" advAuto="0" spid="266" grpId="1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fill="norm" stroke="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fill="norm" stroke="1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fill="norm" stroke="1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fill="norm" stroke="1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>
            <a:extLst/>
          </a:blip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>
            <a:extLst/>
          </a:blip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fill="norm" stroke="1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sx="100000" sy="100000" kx="0" ky="0" algn="b" rotWithShape="0" blurRad="101600" dist="762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pc="412" sz="22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p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DAY 2</a:t>
            </a:r>
          </a:p>
        </p:txBody>
      </p:sp>
      <p:sp>
        <p:nvSpPr>
          <p:cNvPr id="373" name="DATES: 15-06 &amp; 16-06, 2022"/>
          <p:cNvSpPr txBox="1"/>
          <p:nvPr/>
        </p:nvSpPr>
        <p:spPr>
          <a:xfrm>
            <a:off x="1954847" y="4243043"/>
            <a:ext cx="5084177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b="1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15-06 &amp; 16-06, 2022</a:t>
            </a:r>
          </a:p>
        </p:txBody>
      </p:sp>
      <p:sp>
        <p:nvSpPr>
          <p:cNvPr id="374" name="PLACE: Faculty of Health and Medical Sciences, Panum, Holst Auditorium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Holst Auditorium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547936"/>
            <a:ext cx="5995191" cy="604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11:30 -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See you tomorrow </a:t>
            </a:r>
          </a:p>
        </p:txBody>
      </p:sp>
      <p:sp>
        <p:nvSpPr>
          <p:cNvPr id="376" name="09:00 - Q&amp;A…"/>
          <p:cNvSpPr txBox="1"/>
          <p:nvPr/>
        </p:nvSpPr>
        <p:spPr>
          <a:xfrm>
            <a:off x="12154947" y="6776536"/>
            <a:ext cx="608653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Q&amp;A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09:20 -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09:50 -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Q&amp;A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Break &amp; Course Evaluation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14:30 - Own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16:15 - Wrap up and see you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fill="norm" stroke="1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fill="norm" stroke="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fill="norm" stroke="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fill="norm" stroke="1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fill="norm" stroke="1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fill="norm" stroke="1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fill="norm" stroke="1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fill="norm" stroke="1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fill="norm" stroke="1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750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762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/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fill="norm" stroke="1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